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</p:sldMasterIdLst>
  <p:notesMasterIdLst>
    <p:notesMasterId r:id="rId21"/>
  </p:notesMasterIdLst>
  <p:sldIdLst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</p:sldIdLst>
  <p:sldSz cx="9144000" cy="6858000" type="screen4x3"/>
  <p:notesSz cx="6797675" cy="99266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Sekcja domyślna" id="{322E7A2A-7178-4127-BB74-FB105EC580D5}">
          <p14:sldIdLst>
            <p14:sldId id="260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</p14:sldIdLst>
        </p14:section>
        <p14:section name="Sekcja bez tytułu" id="{7B5D647E-824D-4D3D-B258-8A85A193E01A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78B840"/>
    <a:srgbClr val="828281"/>
    <a:srgbClr val="333333"/>
    <a:srgbClr val="A70949"/>
    <a:srgbClr val="003399"/>
    <a:srgbClr val="FFCC66"/>
    <a:srgbClr val="FFCC00"/>
    <a:srgbClr val="FFFF99"/>
    <a:srgbClr val="FFFF66"/>
    <a:srgbClr val="FF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Styl jasny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 horzBarState="maximized">
    <p:restoredLeft sz="34567" autoAdjust="0"/>
    <p:restoredTop sz="94600" autoAdjust="0"/>
  </p:normalViewPr>
  <p:slideViewPr>
    <p:cSldViewPr snapToObjects="1">
      <p:cViewPr>
        <p:scale>
          <a:sx n="70" d="100"/>
          <a:sy n="70" d="100"/>
        </p:scale>
        <p:origin x="-1152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13070" cy="482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559" tIns="45780" rIns="91559" bIns="4578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endParaRPr lang="pl-PL"/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9475" y="725488"/>
            <a:ext cx="5040313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5974" y="4749442"/>
            <a:ext cx="5005729" cy="4425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559" tIns="45780" rIns="91559" bIns="457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tekstu wzorca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07" y="1"/>
            <a:ext cx="2913069" cy="482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559" tIns="45780" rIns="91559" bIns="4578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pl-PL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7406"/>
            <a:ext cx="2913070" cy="482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559" tIns="45780" rIns="91559" bIns="4578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endParaRPr lang="pl-PL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07" y="9417406"/>
            <a:ext cx="2913069" cy="482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559" tIns="45780" rIns="91559" bIns="4578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C929EFCC-491C-49EC-BEFB-96ACE7DFBBF0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1885051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817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817" y="613172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817" y="536733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7447-5612-4D8E-B830-EBD116DE6130}" type="datetimeFigureOut">
              <a:rPr lang="pl-PL" smtClean="0"/>
              <a:pPr/>
              <a:t>2011-10-21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6FC8-6D25-455E-A4EB-2CDCF8B5AE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418424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7447-5612-4D8E-B830-EBD116DE6130}" type="datetimeFigureOut">
              <a:rPr lang="pl-PL" smtClean="0"/>
              <a:pPr/>
              <a:t>2011-10-21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6FC8-6D25-455E-A4EB-2CDCF8B5AE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21908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5035"/>
            <a:ext cx="2057400" cy="5850731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5035"/>
            <a:ext cx="5969000" cy="5850731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7447-5612-4D8E-B830-EBD116DE6130}" type="datetimeFigureOut">
              <a:rPr lang="pl-PL" smtClean="0"/>
              <a:pPr/>
              <a:t>2011-10-21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6FC8-6D25-455E-A4EB-2CDCF8B5AE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922916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028"/>
            <a:ext cx="7772400" cy="147042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7447-5612-4D8E-B830-EBD116DE6130}" type="datetimeFigureOut">
              <a:rPr lang="pl-PL" smtClean="0"/>
              <a:pPr/>
              <a:t>2011-10-21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6FC8-6D25-455E-A4EB-2CDCF8B5AE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401257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7447-5612-4D8E-B830-EBD116DE6130}" type="datetimeFigureOut">
              <a:rPr lang="pl-PL" smtClean="0"/>
              <a:pPr/>
              <a:t>2011-10-21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6FC8-6D25-455E-A4EB-2CDCF8B5AE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448079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1784" y="44065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1784" y="2906316"/>
            <a:ext cx="7772400" cy="150018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7447-5612-4D8E-B830-EBD116DE6130}" type="datetimeFigureOut">
              <a:rPr lang="pl-PL" smtClean="0"/>
              <a:pPr/>
              <a:t>2011-10-21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6FC8-6D25-455E-A4EB-2CDCF8B5AE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146160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13200" cy="4525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73600" y="1600200"/>
            <a:ext cx="4013200" cy="4525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7447-5612-4D8E-B830-EBD116DE6130}" type="datetimeFigureOut">
              <a:rPr lang="pl-PL" smtClean="0"/>
              <a:pPr/>
              <a:t>2011-10-21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6FC8-6D25-455E-A4EB-2CDCF8B5AE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231962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4716"/>
            <a:ext cx="4040717" cy="640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5272"/>
            <a:ext cx="4040717" cy="39504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6085" y="1534716"/>
            <a:ext cx="4040716" cy="640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6085" y="2175272"/>
            <a:ext cx="4040716" cy="39504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7447-5612-4D8E-B830-EBD116DE6130}" type="datetimeFigureOut">
              <a:rPr lang="pl-PL" smtClean="0"/>
              <a:pPr/>
              <a:t>2011-10-21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6FC8-6D25-455E-A4EB-2CDCF8B5AE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077527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7447-5612-4D8E-B830-EBD116DE6130}" type="datetimeFigureOut">
              <a:rPr lang="pl-PL" smtClean="0"/>
              <a:pPr/>
              <a:t>2011-10-21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6FC8-6D25-455E-A4EB-2CDCF8B5AE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872758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7447-5612-4D8E-B830-EBD116DE6130}" type="datetimeFigureOut">
              <a:rPr lang="pl-PL" smtClean="0"/>
              <a:pPr/>
              <a:t>2011-10-21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6FC8-6D25-455E-A4EB-2CDCF8B5AE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772078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2654"/>
            <a:ext cx="30077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1" y="272653"/>
            <a:ext cx="511174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4703"/>
            <a:ext cx="30077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7447-5612-4D8E-B830-EBD116DE6130}" type="datetimeFigureOut">
              <a:rPr lang="pl-PL" smtClean="0"/>
              <a:pPr/>
              <a:t>2011-10-21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6FC8-6D25-455E-A4EB-2CDCF8B5AE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923325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solidFill>
            <a:srgbClr val="78B840"/>
          </a:solid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20" name="Grupa 19"/>
          <p:cNvGrpSpPr/>
          <p:nvPr userDrawn="1"/>
        </p:nvGrpSpPr>
        <p:grpSpPr>
          <a:xfrm>
            <a:off x="0" y="1157948"/>
            <a:ext cx="8153400" cy="1358703"/>
            <a:chOff x="-117452" y="1591580"/>
            <a:chExt cx="6115050" cy="1811605"/>
          </a:xfrm>
        </p:grpSpPr>
        <p:sp>
          <p:nvSpPr>
            <p:cNvPr id="22" name="Text Box 4"/>
            <p:cNvSpPr txBox="1">
              <a:spLocks noChangeArrowheads="1"/>
            </p:cNvSpPr>
            <p:nvPr/>
          </p:nvSpPr>
          <p:spPr bwMode="auto">
            <a:xfrm>
              <a:off x="-20049" y="2615277"/>
              <a:ext cx="6016743" cy="7879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sq">
                  <a:solidFill>
                    <a:srgbClr val="C0C0C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20000"/>
                </a:lnSpc>
              </a:pPr>
              <a:endParaRPr lang="pl-PL" sz="3200" spc="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endParaRPr>
            </a:p>
          </p:txBody>
        </p:sp>
        <p:sp>
          <p:nvSpPr>
            <p:cNvPr id="24" name="pole tekstowe 23"/>
            <p:cNvSpPr txBox="1"/>
            <p:nvPr/>
          </p:nvSpPr>
          <p:spPr>
            <a:xfrm>
              <a:off x="-117452" y="1591580"/>
              <a:ext cx="6115050" cy="369332"/>
            </a:xfrm>
            <a:prstGeom prst="rect">
              <a:avLst/>
            </a:prstGeom>
            <a:noFill/>
            <a:ln>
              <a:solidFill>
                <a:srgbClr val="828281"/>
              </a:solidFill>
            </a:ln>
            <a:scene3d>
              <a:camera prst="orthographicFront"/>
              <a:lightRig rig="threePt" dir="t"/>
            </a:scene3d>
            <a:sp3d/>
          </p:spPr>
          <p:txBody>
            <a:bodyPr wrap="square" rtlCol="0">
              <a:spAutoFit/>
            </a:bodyPr>
            <a:lstStyle/>
            <a:p>
              <a:pPr algn="l"/>
              <a:r>
                <a:rPr lang="pl-PL" sz="1200" b="0" spc="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itchFamily="34" charset="0"/>
                </a:rPr>
                <a:t>BIURO GŁÓWNE LCI:</a:t>
              </a:r>
              <a:r>
                <a:rPr lang="pl-PL" sz="1200" b="0" spc="0" baseline="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itchFamily="34" charset="0"/>
                </a:rPr>
                <a:t> </a:t>
              </a:r>
              <a:r>
                <a:rPr lang="pl-PL" sz="1200" b="0" spc="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itchFamily="34" charset="0"/>
                </a:rPr>
                <a:t>ul</a:t>
              </a:r>
              <a:r>
                <a:rPr lang="pl-PL" sz="1200" b="0" spc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itchFamily="34" charset="0"/>
                </a:rPr>
                <a:t>. Plac Teatralny 4, </a:t>
              </a:r>
              <a:r>
                <a:rPr lang="pl-PL" sz="1200" b="0" spc="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itchFamily="34" charset="0"/>
                </a:rPr>
                <a:t>85-069 Bydgoszcz; </a:t>
              </a:r>
              <a:r>
                <a:rPr lang="en-US" sz="1200" b="0" spc="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itchFamily="34" charset="0"/>
                </a:rPr>
                <a:t>tel</a:t>
              </a:r>
              <a:r>
                <a:rPr lang="en-US" sz="1200" b="0" spc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itchFamily="34" charset="0"/>
                </a:rPr>
                <a:t>. 52 371 83 </a:t>
              </a:r>
              <a:r>
                <a:rPr lang="en-US" sz="1200" b="0" spc="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itchFamily="34" charset="0"/>
                </a:rPr>
                <a:t>33</a:t>
              </a:r>
              <a:r>
                <a:rPr lang="pl-PL" sz="1200" b="0" spc="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itchFamily="34" charset="0"/>
                </a:rPr>
                <a:t>;</a:t>
              </a:r>
              <a:r>
                <a:rPr lang="en-US" sz="1200" b="0" spc="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itchFamily="34" charset="0"/>
                </a:rPr>
                <a:t> </a:t>
              </a:r>
              <a:r>
                <a:rPr lang="en-US" sz="1200" b="0" spc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itchFamily="34" charset="0"/>
                </a:rPr>
                <a:t>fax: 52 342 18 </a:t>
              </a:r>
              <a:r>
                <a:rPr lang="en-US" sz="1200" b="0" spc="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itchFamily="34" charset="0"/>
                </a:rPr>
                <a:t>71</a:t>
              </a:r>
              <a:r>
                <a:rPr lang="pl-PL" sz="1200" b="0" spc="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itchFamily="34" charset="0"/>
                </a:rPr>
                <a:t>; e-mail: </a:t>
              </a:r>
              <a:r>
                <a:rPr lang="en-US" sz="1200" b="0" spc="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itchFamily="34" charset="0"/>
                </a:rPr>
                <a:t>biuro.lci@fzz.org.pl</a:t>
              </a:r>
              <a:r>
                <a:rPr lang="pl-PL" sz="1200" b="0" spc="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itchFamily="34" charset="0"/>
                </a:rPr>
                <a:t>,www.fzz.org.pl</a:t>
              </a:r>
              <a:endParaRPr lang="pl-PL" sz="1200" b="0" spc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endParaRPr>
            </a:p>
          </p:txBody>
        </p:sp>
      </p:grpSp>
      <p:pic>
        <p:nvPicPr>
          <p:cNvPr id="2" name="Obraz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268" y="5517232"/>
            <a:ext cx="6150864" cy="1139952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5" y="51067"/>
            <a:ext cx="3266010" cy="111206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503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5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748"/>
            <a:ext cx="21336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97447-5612-4D8E-B830-EBD116DE6130}" type="datetimeFigureOut">
              <a:rPr lang="pl-PL" smtClean="0"/>
              <a:pPr/>
              <a:t>2011-10-21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748"/>
            <a:ext cx="28956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748"/>
            <a:ext cx="21336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26FC8-6D25-455E-A4EB-2CDCF8B5AE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075192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539552" y="1697373"/>
            <a:ext cx="7182487" cy="390876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pl-PL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Tu realizowany jest Projekt </a:t>
            </a:r>
          </a:p>
          <a:p>
            <a:pPr>
              <a:lnSpc>
                <a:spcPct val="150000"/>
              </a:lnSpc>
            </a:pP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współfinansowany 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ze środków Unii Europejskiej, </a:t>
            </a:r>
          </a:p>
          <a:p>
            <a:pPr>
              <a:lnSpc>
                <a:spcPct val="150000"/>
              </a:lnSpc>
            </a:pP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w ramach Europejskiego Funduszu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Społecznego, </a:t>
            </a:r>
            <a:r>
              <a:rPr lang="pl-P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pt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:</a:t>
            </a:r>
            <a:endParaRPr lang="pl-PL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 </a:t>
            </a: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r>
              <a:rPr lang="pl-PL" sz="4000" b="1" dirty="0" smtClean="0">
                <a:solidFill>
                  <a:srgbClr val="78B840"/>
                </a:solidFill>
                <a:latin typeface="Cambria" pitchFamily="18" charset="0"/>
              </a:rPr>
              <a:t>Lokalne Centra Informacji </a:t>
            </a:r>
            <a:endParaRPr lang="pl-PL" sz="4000" dirty="0" smtClean="0">
              <a:solidFill>
                <a:srgbClr val="78B840"/>
              </a:solidFill>
              <a:latin typeface="Cambria" pitchFamily="18" charset="0"/>
            </a:endParaRPr>
          </a:p>
          <a:p>
            <a:r>
              <a:rPr lang="pl-PL" sz="3000" b="1" dirty="0" smtClean="0">
                <a:solidFill>
                  <a:srgbClr val="78B840"/>
                </a:solidFill>
                <a:latin typeface="Cambria" pitchFamily="18" charset="0"/>
              </a:rPr>
              <a:t>FORUM ZWIĄZKÓW ZAWODOWYCH</a:t>
            </a:r>
            <a:endParaRPr lang="pl-PL" sz="3000" dirty="0" smtClean="0">
              <a:solidFill>
                <a:srgbClr val="78B840"/>
              </a:solidFill>
              <a:latin typeface="Cambria" pitchFamily="18" charset="0"/>
            </a:endParaRPr>
          </a:p>
          <a:p>
            <a:endParaRPr lang="pl-PL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l-PL" sz="2000" dirty="0"/>
          </a:p>
        </p:txBody>
      </p:sp>
    </p:spTree>
    <p:extLst>
      <p:ext uri="{BB962C8B-B14F-4D97-AF65-F5344CB8AC3E}">
        <p14:creationId xmlns="" xmlns:p14="http://schemas.microsoft.com/office/powerpoint/2010/main" val="113362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539552" y="1512708"/>
            <a:ext cx="7182487" cy="427809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l-PL" sz="3600" b="1" dirty="0" smtClean="0">
                <a:solidFill>
                  <a:srgbClr val="78B840"/>
                </a:solidFill>
                <a:latin typeface="Cambria" pitchFamily="18" charset="0"/>
              </a:rPr>
              <a:t>Lokalne Centrum </a:t>
            </a:r>
            <a:r>
              <a:rPr lang="pl-PL" sz="3600" b="1" dirty="0">
                <a:solidFill>
                  <a:srgbClr val="78B840"/>
                </a:solidFill>
                <a:latin typeface="Cambria" pitchFamily="18" charset="0"/>
              </a:rPr>
              <a:t>Informacji </a:t>
            </a:r>
            <a:endParaRPr lang="pl-PL" sz="3600" dirty="0">
              <a:solidFill>
                <a:srgbClr val="78B840"/>
              </a:solidFill>
              <a:latin typeface="Cambria" pitchFamily="18" charset="0"/>
            </a:endParaRPr>
          </a:p>
          <a:p>
            <a:r>
              <a:rPr lang="pl-PL" b="1" dirty="0">
                <a:solidFill>
                  <a:srgbClr val="78B840"/>
                </a:solidFill>
                <a:latin typeface="Cambria" pitchFamily="18" charset="0"/>
              </a:rPr>
              <a:t>FORUM ZWIĄZKÓW ZAWODOWYCH</a:t>
            </a:r>
            <a:endParaRPr lang="pl-PL" dirty="0">
              <a:solidFill>
                <a:srgbClr val="78B840"/>
              </a:solidFill>
              <a:latin typeface="Cambria" pitchFamily="18" charset="0"/>
            </a:endParaRPr>
          </a:p>
          <a:p>
            <a:pPr>
              <a:lnSpc>
                <a:spcPct val="150000"/>
              </a:lnSpc>
            </a:pPr>
            <a:r>
              <a:rPr lang="pl-PL" sz="32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WOJEWÓDZTWO OPOLSKIE</a:t>
            </a:r>
          </a:p>
          <a:p>
            <a:pPr>
              <a:lnSpc>
                <a:spcPct val="150000"/>
              </a:lnSpc>
            </a:pPr>
            <a:endParaRPr lang="pl-PL" sz="3200" b="1" spc="-150" dirty="0" smtClean="0">
              <a:solidFill>
                <a:schemeClr val="tx1">
                  <a:lumMod val="50000"/>
                  <a:lumOff val="50000"/>
                </a:schemeClr>
              </a:solidFill>
              <a:latin typeface="Cambria" pitchFamily="18" charset="0"/>
            </a:endParaRPr>
          </a:p>
          <a:p>
            <a:pPr>
              <a:lnSpc>
                <a:spcPct val="150000"/>
              </a:lnSpc>
            </a:pPr>
            <a:endParaRPr lang="pl-PL" sz="32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mbria" pitchFamily="18" charset="0"/>
            </a:endParaRPr>
          </a:p>
          <a:p>
            <a:endParaRPr lang="pl-PL" u="sng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endParaRPr lang="pl-PL" sz="2000" dirty="0"/>
          </a:p>
        </p:txBody>
      </p:sp>
      <p:sp>
        <p:nvSpPr>
          <p:cNvPr id="2" name="Schemat blokowy: proces alternatywny 1"/>
          <p:cNvSpPr/>
          <p:nvPr/>
        </p:nvSpPr>
        <p:spPr>
          <a:xfrm>
            <a:off x="251520" y="5080073"/>
            <a:ext cx="7704856" cy="360969"/>
          </a:xfrm>
          <a:prstGeom prst="flowChartAlternateProcess">
            <a:avLst/>
          </a:prstGeom>
          <a:solidFill>
            <a:srgbClr val="78B840"/>
          </a:solidFill>
          <a:ln>
            <a:solidFill>
              <a:srgbClr val="78B84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>
                <a:latin typeface="Cambria" pitchFamily="18" charset="0"/>
              </a:rPr>
              <a:t>TEL: 783 570 537    LUB   669 840 640   E-MAIL: lci_opolskie@fzz.org.pl</a:t>
            </a:r>
            <a:endParaRPr lang="pl-PL" sz="1600" dirty="0">
              <a:latin typeface="Cambria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72156276"/>
              </p:ext>
            </p:extLst>
          </p:nvPr>
        </p:nvGraphicFramePr>
        <p:xfrm>
          <a:off x="1187624" y="3501008"/>
          <a:ext cx="6096000" cy="11074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" pitchFamily="18" charset="0"/>
                        </a:rPr>
                        <a:t>GODZINY OTWARCIA LCI W KĘDZIERZYNIE</a:t>
                      </a:r>
                      <a:r>
                        <a:rPr lang="pl-PL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" pitchFamily="18" charset="0"/>
                        </a:rPr>
                        <a:t> - KOŹLU</a:t>
                      </a:r>
                      <a:endParaRPr lang="pl-PL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38475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ŚR</a:t>
                      </a:r>
                      <a:endParaRPr lang="pl-PL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10.00 – 16.00 </a:t>
                      </a: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W POZOSTAŁE DNI</a:t>
                      </a:r>
                      <a:r>
                        <a:rPr lang="pl-PL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 BIURO OTWARTE PO UPRZEDNM KONTAKCIE TELEFONICZNYM</a:t>
                      </a:r>
                      <a:endParaRPr lang="pl-PL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2998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539552" y="1512708"/>
            <a:ext cx="7182487" cy="427809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l-PL" sz="3600" b="1" dirty="0" smtClean="0">
                <a:solidFill>
                  <a:srgbClr val="78B840"/>
                </a:solidFill>
                <a:latin typeface="Cambria" pitchFamily="18" charset="0"/>
              </a:rPr>
              <a:t>Lokalne Centrum </a:t>
            </a:r>
            <a:r>
              <a:rPr lang="pl-PL" sz="3600" b="1" dirty="0">
                <a:solidFill>
                  <a:srgbClr val="78B840"/>
                </a:solidFill>
                <a:latin typeface="Cambria" pitchFamily="18" charset="0"/>
              </a:rPr>
              <a:t>Informacji </a:t>
            </a:r>
            <a:endParaRPr lang="pl-PL" sz="3600" dirty="0">
              <a:solidFill>
                <a:srgbClr val="78B840"/>
              </a:solidFill>
              <a:latin typeface="Cambria" pitchFamily="18" charset="0"/>
            </a:endParaRPr>
          </a:p>
          <a:p>
            <a:r>
              <a:rPr lang="pl-PL" b="1" dirty="0">
                <a:solidFill>
                  <a:srgbClr val="78B840"/>
                </a:solidFill>
                <a:latin typeface="Cambria" pitchFamily="18" charset="0"/>
              </a:rPr>
              <a:t>FORUM ZWIĄZKÓW ZAWODOWYCH</a:t>
            </a:r>
            <a:endParaRPr lang="pl-PL" dirty="0">
              <a:solidFill>
                <a:srgbClr val="78B840"/>
              </a:solidFill>
              <a:latin typeface="Cambria" pitchFamily="18" charset="0"/>
            </a:endParaRPr>
          </a:p>
          <a:p>
            <a:pPr>
              <a:lnSpc>
                <a:spcPct val="150000"/>
              </a:lnSpc>
            </a:pPr>
            <a:r>
              <a:rPr lang="pl-PL" sz="32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WOJEWÓDZTWO PODKARPACKIE</a:t>
            </a:r>
          </a:p>
          <a:p>
            <a:pPr>
              <a:lnSpc>
                <a:spcPct val="150000"/>
              </a:lnSpc>
            </a:pPr>
            <a:endParaRPr lang="pl-PL" sz="3200" b="1" spc="-150" dirty="0" smtClean="0">
              <a:solidFill>
                <a:schemeClr val="tx1">
                  <a:lumMod val="50000"/>
                  <a:lumOff val="50000"/>
                </a:schemeClr>
              </a:solidFill>
              <a:latin typeface="Cambria" pitchFamily="18" charset="0"/>
            </a:endParaRPr>
          </a:p>
          <a:p>
            <a:pPr>
              <a:lnSpc>
                <a:spcPct val="150000"/>
              </a:lnSpc>
            </a:pPr>
            <a:endParaRPr lang="pl-PL" sz="32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mbria" pitchFamily="18" charset="0"/>
            </a:endParaRPr>
          </a:p>
          <a:p>
            <a:endParaRPr lang="pl-PL" u="sng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endParaRPr lang="pl-PL" sz="2000" dirty="0"/>
          </a:p>
        </p:txBody>
      </p:sp>
      <p:sp>
        <p:nvSpPr>
          <p:cNvPr id="2" name="Schemat blokowy: proces alternatywny 1"/>
          <p:cNvSpPr/>
          <p:nvPr/>
        </p:nvSpPr>
        <p:spPr>
          <a:xfrm>
            <a:off x="278367" y="5104133"/>
            <a:ext cx="7704856" cy="360969"/>
          </a:xfrm>
          <a:prstGeom prst="flowChartAlternateProcess">
            <a:avLst/>
          </a:prstGeom>
          <a:solidFill>
            <a:srgbClr val="78B840"/>
          </a:solidFill>
          <a:ln>
            <a:solidFill>
              <a:srgbClr val="78B84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>
                <a:latin typeface="Cambria" pitchFamily="18" charset="0"/>
              </a:rPr>
              <a:t>TEL: 783 570 538                                   E-MAIL: lci_podkarpackie@fzz.org.pl</a:t>
            </a:r>
            <a:endParaRPr lang="pl-PL" sz="1600" dirty="0">
              <a:latin typeface="Cambria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69002491"/>
              </p:ext>
            </p:extLst>
          </p:nvPr>
        </p:nvGraphicFramePr>
        <p:xfrm>
          <a:off x="1187624" y="3212976"/>
          <a:ext cx="6096000" cy="187075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" pitchFamily="18" charset="0"/>
                        </a:rPr>
                        <a:t>GODZINY OTWARCIA LCI </a:t>
                      </a:r>
                      <a:endParaRPr lang="pl-PL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38475">
                <a:tc>
                  <a:txBody>
                    <a:bodyPr/>
                    <a:lstStyle/>
                    <a:p>
                      <a:pPr algn="l"/>
                      <a:r>
                        <a:rPr lang="pl-PL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WT</a:t>
                      </a:r>
                      <a:endParaRPr lang="pl-PL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8.00 – 14.00</a:t>
                      </a:r>
                    </a:p>
                  </a:txBody>
                  <a:tcPr/>
                </a:tc>
              </a:tr>
              <a:tr h="338475">
                <a:tc>
                  <a:txBody>
                    <a:bodyPr/>
                    <a:lstStyle/>
                    <a:p>
                      <a:pPr algn="l"/>
                      <a:r>
                        <a:rPr lang="pl-PL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ŚR – </a:t>
                      </a:r>
                      <a:r>
                        <a:rPr lang="pl-PL" sz="10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KAZDA …. ŚRODA</a:t>
                      </a:r>
                      <a:r>
                        <a:rPr lang="pl-PL" sz="105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 M-CA</a:t>
                      </a:r>
                      <a:endParaRPr lang="pl-PL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8.00 – 14.00</a:t>
                      </a:r>
                    </a:p>
                  </a:txBody>
                  <a:tcPr/>
                </a:tc>
              </a:tr>
              <a:tr h="3384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CZW – </a:t>
                      </a:r>
                      <a:r>
                        <a:rPr lang="pl-PL" sz="10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KAZDY …. CZWARTEK</a:t>
                      </a:r>
                      <a:r>
                        <a:rPr lang="pl-PL" sz="105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 M-CA</a:t>
                      </a:r>
                      <a:endParaRPr lang="pl-PL" sz="105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" pitchFamily="18" charset="0"/>
                      </a:endParaRPr>
                    </a:p>
                    <a:p>
                      <a:pPr algn="l"/>
                      <a:endParaRPr lang="pl-PL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8.00 – 14.00</a:t>
                      </a:r>
                    </a:p>
                  </a:txBody>
                  <a:tcPr/>
                </a:tc>
              </a:tr>
              <a:tr h="338475">
                <a:tc>
                  <a:txBody>
                    <a:bodyPr/>
                    <a:lstStyle/>
                    <a:p>
                      <a:pPr algn="l"/>
                      <a:r>
                        <a:rPr lang="pl-PL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PT – </a:t>
                      </a:r>
                      <a:r>
                        <a:rPr lang="pl-PL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KAŻDY …. PIĄTEK</a:t>
                      </a:r>
                      <a:r>
                        <a:rPr lang="pl-PL" sz="11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 M-CA</a:t>
                      </a:r>
                      <a:endParaRPr lang="pl-PL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8.00 – 14.00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6222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539552" y="1512708"/>
            <a:ext cx="7182487" cy="427809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l-PL" sz="3600" b="1" dirty="0" smtClean="0">
                <a:solidFill>
                  <a:srgbClr val="78B840"/>
                </a:solidFill>
                <a:latin typeface="Cambria" pitchFamily="18" charset="0"/>
              </a:rPr>
              <a:t>Lokalne Centrum </a:t>
            </a:r>
            <a:r>
              <a:rPr lang="pl-PL" sz="3600" b="1" dirty="0">
                <a:solidFill>
                  <a:srgbClr val="78B840"/>
                </a:solidFill>
                <a:latin typeface="Cambria" pitchFamily="18" charset="0"/>
              </a:rPr>
              <a:t>Informacji </a:t>
            </a:r>
            <a:endParaRPr lang="pl-PL" sz="3600" dirty="0">
              <a:solidFill>
                <a:srgbClr val="78B840"/>
              </a:solidFill>
              <a:latin typeface="Cambria" pitchFamily="18" charset="0"/>
            </a:endParaRPr>
          </a:p>
          <a:p>
            <a:r>
              <a:rPr lang="pl-PL" b="1" dirty="0">
                <a:solidFill>
                  <a:srgbClr val="78B840"/>
                </a:solidFill>
                <a:latin typeface="Cambria" pitchFamily="18" charset="0"/>
              </a:rPr>
              <a:t>FORUM ZWIĄZKÓW ZAWODOWYCH</a:t>
            </a:r>
            <a:endParaRPr lang="pl-PL" dirty="0">
              <a:solidFill>
                <a:srgbClr val="78B840"/>
              </a:solidFill>
              <a:latin typeface="Cambria" pitchFamily="18" charset="0"/>
            </a:endParaRPr>
          </a:p>
          <a:p>
            <a:pPr>
              <a:lnSpc>
                <a:spcPct val="150000"/>
              </a:lnSpc>
            </a:pPr>
            <a:r>
              <a:rPr lang="pl-PL" sz="32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WOJEWÓDZTWO PODLASKIE</a:t>
            </a:r>
          </a:p>
          <a:p>
            <a:pPr>
              <a:lnSpc>
                <a:spcPct val="150000"/>
              </a:lnSpc>
            </a:pPr>
            <a:endParaRPr lang="pl-PL" sz="3200" b="1" spc="-150" dirty="0" smtClean="0">
              <a:solidFill>
                <a:schemeClr val="tx1">
                  <a:lumMod val="50000"/>
                  <a:lumOff val="50000"/>
                </a:schemeClr>
              </a:solidFill>
              <a:latin typeface="Cambria" pitchFamily="18" charset="0"/>
            </a:endParaRPr>
          </a:p>
          <a:p>
            <a:pPr>
              <a:lnSpc>
                <a:spcPct val="150000"/>
              </a:lnSpc>
            </a:pPr>
            <a:endParaRPr lang="pl-PL" sz="32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mbria" pitchFamily="18" charset="0"/>
            </a:endParaRPr>
          </a:p>
          <a:p>
            <a:endParaRPr lang="pl-PL" u="sng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endParaRPr lang="pl-PL" sz="2000" dirty="0"/>
          </a:p>
        </p:txBody>
      </p:sp>
      <p:sp>
        <p:nvSpPr>
          <p:cNvPr id="2" name="Schemat blokowy: proces alternatywny 1"/>
          <p:cNvSpPr/>
          <p:nvPr/>
        </p:nvSpPr>
        <p:spPr>
          <a:xfrm>
            <a:off x="251520" y="5080073"/>
            <a:ext cx="7704856" cy="360969"/>
          </a:xfrm>
          <a:prstGeom prst="flowChartAlternateProcess">
            <a:avLst/>
          </a:prstGeom>
          <a:solidFill>
            <a:srgbClr val="78B840"/>
          </a:solidFill>
          <a:ln>
            <a:solidFill>
              <a:srgbClr val="78B84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>
                <a:latin typeface="Cambria" pitchFamily="18" charset="0"/>
              </a:rPr>
              <a:t>TEL: 783 570 539                                    E-MAIL: lci_podlaskie@fzz.org.pl</a:t>
            </a:r>
            <a:endParaRPr lang="pl-PL" sz="1600" dirty="0">
              <a:latin typeface="Cambria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71139159"/>
              </p:ext>
            </p:extLst>
          </p:nvPr>
        </p:nvGraphicFramePr>
        <p:xfrm>
          <a:off x="1187624" y="3429000"/>
          <a:ext cx="6096000" cy="138626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" pitchFamily="18" charset="0"/>
                        </a:rPr>
                        <a:t>GODZINY OTWARCIA LCI </a:t>
                      </a:r>
                      <a:endParaRPr lang="pl-PL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38475">
                <a:tc>
                  <a:txBody>
                    <a:bodyPr/>
                    <a:lstStyle/>
                    <a:p>
                      <a:pPr algn="l"/>
                      <a:endParaRPr lang="pl-PL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338475">
                <a:tc>
                  <a:txBody>
                    <a:bodyPr/>
                    <a:lstStyle/>
                    <a:p>
                      <a:pPr algn="l"/>
                      <a:endParaRPr lang="pl-PL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338475">
                <a:tc>
                  <a:txBody>
                    <a:bodyPr/>
                    <a:lstStyle/>
                    <a:p>
                      <a:pPr algn="l"/>
                      <a:endParaRPr lang="pl-PL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0365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539552" y="1512708"/>
            <a:ext cx="7182487" cy="427809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l-PL" sz="3600" b="1" dirty="0" smtClean="0">
                <a:solidFill>
                  <a:srgbClr val="78B840"/>
                </a:solidFill>
                <a:latin typeface="Cambria" pitchFamily="18" charset="0"/>
              </a:rPr>
              <a:t>Lokalne Centrum </a:t>
            </a:r>
            <a:r>
              <a:rPr lang="pl-PL" sz="3600" b="1" dirty="0">
                <a:solidFill>
                  <a:srgbClr val="78B840"/>
                </a:solidFill>
                <a:latin typeface="Cambria" pitchFamily="18" charset="0"/>
              </a:rPr>
              <a:t>Informacji </a:t>
            </a:r>
            <a:endParaRPr lang="pl-PL" sz="3600" dirty="0">
              <a:solidFill>
                <a:srgbClr val="78B840"/>
              </a:solidFill>
              <a:latin typeface="Cambria" pitchFamily="18" charset="0"/>
            </a:endParaRPr>
          </a:p>
          <a:p>
            <a:r>
              <a:rPr lang="pl-PL" b="1" dirty="0">
                <a:solidFill>
                  <a:srgbClr val="78B840"/>
                </a:solidFill>
                <a:latin typeface="Cambria" pitchFamily="18" charset="0"/>
              </a:rPr>
              <a:t>FORUM ZWIĄZKÓW ZAWODOWYCH</a:t>
            </a:r>
            <a:endParaRPr lang="pl-PL" dirty="0">
              <a:solidFill>
                <a:srgbClr val="78B840"/>
              </a:solidFill>
              <a:latin typeface="Cambria" pitchFamily="18" charset="0"/>
            </a:endParaRPr>
          </a:p>
          <a:p>
            <a:pPr>
              <a:lnSpc>
                <a:spcPct val="150000"/>
              </a:lnSpc>
            </a:pPr>
            <a:r>
              <a:rPr lang="pl-PL" sz="32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WOJEWÓDZTWO POMORSKIE</a:t>
            </a:r>
          </a:p>
          <a:p>
            <a:pPr>
              <a:lnSpc>
                <a:spcPct val="150000"/>
              </a:lnSpc>
            </a:pPr>
            <a:endParaRPr lang="pl-PL" sz="3200" b="1" spc="-150" dirty="0" smtClean="0">
              <a:solidFill>
                <a:schemeClr val="tx1">
                  <a:lumMod val="50000"/>
                  <a:lumOff val="50000"/>
                </a:schemeClr>
              </a:solidFill>
              <a:latin typeface="Cambria" pitchFamily="18" charset="0"/>
            </a:endParaRPr>
          </a:p>
          <a:p>
            <a:pPr>
              <a:lnSpc>
                <a:spcPct val="150000"/>
              </a:lnSpc>
            </a:pPr>
            <a:endParaRPr lang="pl-PL" sz="32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mbria" pitchFamily="18" charset="0"/>
            </a:endParaRPr>
          </a:p>
          <a:p>
            <a:endParaRPr lang="pl-PL" u="sng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endParaRPr lang="pl-PL" sz="2000" dirty="0"/>
          </a:p>
        </p:txBody>
      </p:sp>
      <p:sp>
        <p:nvSpPr>
          <p:cNvPr id="2" name="Schemat blokowy: proces alternatywny 1"/>
          <p:cNvSpPr/>
          <p:nvPr/>
        </p:nvSpPr>
        <p:spPr>
          <a:xfrm>
            <a:off x="251520" y="5031652"/>
            <a:ext cx="7704856" cy="360969"/>
          </a:xfrm>
          <a:prstGeom prst="flowChartAlternateProcess">
            <a:avLst/>
          </a:prstGeom>
          <a:solidFill>
            <a:srgbClr val="78B840"/>
          </a:solidFill>
          <a:ln>
            <a:solidFill>
              <a:srgbClr val="78B84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>
                <a:latin typeface="Cambria" pitchFamily="18" charset="0"/>
              </a:rPr>
              <a:t>TEL: 783 570 540                       E-MAIL: lci_pomorskie@fzz.org.pl</a:t>
            </a:r>
            <a:endParaRPr lang="pl-PL" sz="1600" dirty="0">
              <a:latin typeface="Cambria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48895036"/>
              </p:ext>
            </p:extLst>
          </p:nvPr>
        </p:nvGraphicFramePr>
        <p:xfrm>
          <a:off x="1187624" y="3429000"/>
          <a:ext cx="6096000" cy="138626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" pitchFamily="18" charset="0"/>
                        </a:rPr>
                        <a:t>GODZINY OTWARCIA LCI </a:t>
                      </a:r>
                      <a:endParaRPr lang="pl-PL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38475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PN / WT / CZW</a:t>
                      </a:r>
                      <a:endParaRPr lang="pl-PL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9.00 – 13.00</a:t>
                      </a:r>
                    </a:p>
                  </a:txBody>
                  <a:tcPr/>
                </a:tc>
              </a:tr>
              <a:tr h="338475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ŚR</a:t>
                      </a:r>
                      <a:r>
                        <a:rPr lang="pl-PL" sz="16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 </a:t>
                      </a:r>
                      <a:endParaRPr lang="pl-PL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13.00 – 17.00</a:t>
                      </a:r>
                    </a:p>
                  </a:txBody>
                  <a:tcPr/>
                </a:tc>
              </a:tr>
              <a:tr h="338475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PT</a:t>
                      </a:r>
                      <a:endParaRPr lang="pl-PL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8.00 – 12.00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0424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539552" y="1512708"/>
            <a:ext cx="7182487" cy="427809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l-PL" sz="3600" b="1" dirty="0" smtClean="0">
                <a:solidFill>
                  <a:srgbClr val="78B840"/>
                </a:solidFill>
                <a:latin typeface="Cambria" pitchFamily="18" charset="0"/>
              </a:rPr>
              <a:t>Lokalne Centrum </a:t>
            </a:r>
            <a:r>
              <a:rPr lang="pl-PL" sz="3600" b="1" dirty="0">
                <a:solidFill>
                  <a:srgbClr val="78B840"/>
                </a:solidFill>
                <a:latin typeface="Cambria" pitchFamily="18" charset="0"/>
              </a:rPr>
              <a:t>Informacji </a:t>
            </a:r>
            <a:endParaRPr lang="pl-PL" sz="3600" dirty="0">
              <a:solidFill>
                <a:srgbClr val="78B840"/>
              </a:solidFill>
              <a:latin typeface="Cambria" pitchFamily="18" charset="0"/>
            </a:endParaRPr>
          </a:p>
          <a:p>
            <a:r>
              <a:rPr lang="pl-PL" b="1" dirty="0">
                <a:solidFill>
                  <a:srgbClr val="78B840"/>
                </a:solidFill>
                <a:latin typeface="Cambria" pitchFamily="18" charset="0"/>
              </a:rPr>
              <a:t>FORUM ZWIĄZKÓW ZAWODOWYCH</a:t>
            </a:r>
            <a:endParaRPr lang="pl-PL" dirty="0">
              <a:solidFill>
                <a:srgbClr val="78B840"/>
              </a:solidFill>
              <a:latin typeface="Cambria" pitchFamily="18" charset="0"/>
            </a:endParaRPr>
          </a:p>
          <a:p>
            <a:pPr>
              <a:lnSpc>
                <a:spcPct val="150000"/>
              </a:lnSpc>
            </a:pPr>
            <a:r>
              <a:rPr lang="pl-PL" sz="32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WOJEWÓDZTWO ŚLĄSKIE</a:t>
            </a:r>
          </a:p>
          <a:p>
            <a:pPr>
              <a:lnSpc>
                <a:spcPct val="150000"/>
              </a:lnSpc>
            </a:pPr>
            <a:endParaRPr lang="pl-PL" sz="3200" b="1" spc="-150" dirty="0" smtClean="0">
              <a:solidFill>
                <a:schemeClr val="tx1">
                  <a:lumMod val="50000"/>
                  <a:lumOff val="50000"/>
                </a:schemeClr>
              </a:solidFill>
              <a:latin typeface="Cambria" pitchFamily="18" charset="0"/>
            </a:endParaRPr>
          </a:p>
          <a:p>
            <a:pPr>
              <a:lnSpc>
                <a:spcPct val="150000"/>
              </a:lnSpc>
            </a:pPr>
            <a:endParaRPr lang="pl-PL" sz="32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mbria" pitchFamily="18" charset="0"/>
            </a:endParaRPr>
          </a:p>
          <a:p>
            <a:endParaRPr lang="pl-PL" u="sng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endParaRPr lang="pl-PL" sz="2000" dirty="0"/>
          </a:p>
        </p:txBody>
      </p:sp>
      <p:sp>
        <p:nvSpPr>
          <p:cNvPr id="2" name="Schemat blokowy: proces alternatywny 1"/>
          <p:cNvSpPr/>
          <p:nvPr/>
        </p:nvSpPr>
        <p:spPr>
          <a:xfrm>
            <a:off x="251520" y="5080073"/>
            <a:ext cx="7704856" cy="360969"/>
          </a:xfrm>
          <a:prstGeom prst="flowChartAlternateProcess">
            <a:avLst/>
          </a:prstGeom>
          <a:solidFill>
            <a:srgbClr val="78B840"/>
          </a:solidFill>
          <a:ln>
            <a:solidFill>
              <a:srgbClr val="78B84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>
                <a:latin typeface="Cambria" pitchFamily="18" charset="0"/>
              </a:rPr>
              <a:t>TEL: 783 570 541                       E-MAIL: lci_slaskie@fzz.org.pl</a:t>
            </a:r>
            <a:endParaRPr lang="pl-PL" sz="1600" dirty="0">
              <a:latin typeface="Cambria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22263687"/>
              </p:ext>
            </p:extLst>
          </p:nvPr>
        </p:nvGraphicFramePr>
        <p:xfrm>
          <a:off x="1187624" y="3651755"/>
          <a:ext cx="6096000" cy="104779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" pitchFamily="18" charset="0"/>
                        </a:rPr>
                        <a:t>GODZINY OTWARCIA LCI </a:t>
                      </a:r>
                      <a:endParaRPr lang="pl-PL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38475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WT/CZW</a:t>
                      </a:r>
                      <a:endParaRPr lang="pl-PL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7.00 – 15.00</a:t>
                      </a:r>
                    </a:p>
                  </a:txBody>
                  <a:tcPr/>
                </a:tc>
              </a:tr>
              <a:tr h="338475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ŚR</a:t>
                      </a:r>
                      <a:endParaRPr lang="pl-PL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7.00 – 11.00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2140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539552" y="1512708"/>
            <a:ext cx="7182487" cy="427809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l-PL" sz="3600" b="1" dirty="0" smtClean="0">
                <a:solidFill>
                  <a:srgbClr val="78B840"/>
                </a:solidFill>
                <a:latin typeface="Cambria" pitchFamily="18" charset="0"/>
              </a:rPr>
              <a:t>Lokalne Centrum </a:t>
            </a:r>
            <a:r>
              <a:rPr lang="pl-PL" sz="3600" b="1" dirty="0">
                <a:solidFill>
                  <a:srgbClr val="78B840"/>
                </a:solidFill>
                <a:latin typeface="Cambria" pitchFamily="18" charset="0"/>
              </a:rPr>
              <a:t>Informacji </a:t>
            </a:r>
            <a:endParaRPr lang="pl-PL" sz="3600" dirty="0">
              <a:solidFill>
                <a:srgbClr val="78B840"/>
              </a:solidFill>
              <a:latin typeface="Cambria" pitchFamily="18" charset="0"/>
            </a:endParaRPr>
          </a:p>
          <a:p>
            <a:r>
              <a:rPr lang="pl-PL" b="1" dirty="0">
                <a:solidFill>
                  <a:srgbClr val="78B840"/>
                </a:solidFill>
                <a:latin typeface="Cambria" pitchFamily="18" charset="0"/>
              </a:rPr>
              <a:t>FORUM ZWIĄZKÓW ZAWODOWYCH</a:t>
            </a:r>
            <a:endParaRPr lang="pl-PL" dirty="0">
              <a:solidFill>
                <a:srgbClr val="78B840"/>
              </a:solidFill>
              <a:latin typeface="Cambria" pitchFamily="18" charset="0"/>
            </a:endParaRPr>
          </a:p>
          <a:p>
            <a:pPr>
              <a:lnSpc>
                <a:spcPct val="150000"/>
              </a:lnSpc>
            </a:pPr>
            <a:r>
              <a:rPr lang="pl-PL" sz="32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WOJEWÓDZTWO ŚWIĘTOKRZYSKIE</a:t>
            </a:r>
          </a:p>
          <a:p>
            <a:pPr>
              <a:lnSpc>
                <a:spcPct val="150000"/>
              </a:lnSpc>
            </a:pPr>
            <a:endParaRPr lang="pl-PL" sz="3200" b="1" spc="-150" dirty="0" smtClean="0">
              <a:solidFill>
                <a:schemeClr val="tx1">
                  <a:lumMod val="50000"/>
                  <a:lumOff val="50000"/>
                </a:schemeClr>
              </a:solidFill>
              <a:latin typeface="Cambria" pitchFamily="18" charset="0"/>
            </a:endParaRPr>
          </a:p>
          <a:p>
            <a:pPr>
              <a:lnSpc>
                <a:spcPct val="150000"/>
              </a:lnSpc>
            </a:pPr>
            <a:endParaRPr lang="pl-PL" sz="32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mbria" pitchFamily="18" charset="0"/>
            </a:endParaRPr>
          </a:p>
          <a:p>
            <a:endParaRPr lang="pl-PL" u="sng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endParaRPr lang="pl-PL" sz="2000" dirty="0"/>
          </a:p>
        </p:txBody>
      </p:sp>
      <p:sp>
        <p:nvSpPr>
          <p:cNvPr id="2" name="Schemat blokowy: proces alternatywny 1"/>
          <p:cNvSpPr/>
          <p:nvPr/>
        </p:nvSpPr>
        <p:spPr>
          <a:xfrm>
            <a:off x="278367" y="5080073"/>
            <a:ext cx="7704856" cy="360969"/>
          </a:xfrm>
          <a:prstGeom prst="flowChartAlternateProcess">
            <a:avLst/>
          </a:prstGeom>
          <a:solidFill>
            <a:srgbClr val="78B840"/>
          </a:solidFill>
          <a:ln>
            <a:solidFill>
              <a:srgbClr val="78B84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>
                <a:latin typeface="Cambria" pitchFamily="18" charset="0"/>
              </a:rPr>
              <a:t>TEL: 783 570 542                       E-MAIL: lci_swietokrzyskie@fzz.org.pl</a:t>
            </a:r>
            <a:endParaRPr lang="pl-PL" sz="1600" dirty="0">
              <a:latin typeface="Cambria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38538261"/>
              </p:ext>
            </p:extLst>
          </p:nvPr>
        </p:nvGraphicFramePr>
        <p:xfrm>
          <a:off x="1187624" y="3651755"/>
          <a:ext cx="6096000" cy="104779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" pitchFamily="18" charset="0"/>
                        </a:rPr>
                        <a:t>GODZINY OTWARCIA LCI </a:t>
                      </a:r>
                      <a:endParaRPr lang="pl-PL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38475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PN/CZW</a:t>
                      </a:r>
                      <a:endParaRPr lang="pl-PL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13.30 – 19.30</a:t>
                      </a:r>
                    </a:p>
                  </a:txBody>
                  <a:tcPr/>
                </a:tc>
              </a:tr>
              <a:tr h="338475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ŚR</a:t>
                      </a:r>
                      <a:endParaRPr lang="pl-PL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9.00 – 15.00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9241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539552" y="1928206"/>
            <a:ext cx="7182487" cy="34470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l-PL" sz="3600" b="1" dirty="0" smtClean="0">
                <a:solidFill>
                  <a:srgbClr val="78B840"/>
                </a:solidFill>
                <a:latin typeface="Cambria" pitchFamily="18" charset="0"/>
              </a:rPr>
              <a:t>Lokalne Centrum </a:t>
            </a:r>
            <a:r>
              <a:rPr lang="pl-PL" sz="3600" b="1" dirty="0">
                <a:solidFill>
                  <a:srgbClr val="78B840"/>
                </a:solidFill>
                <a:latin typeface="Cambria" pitchFamily="18" charset="0"/>
              </a:rPr>
              <a:t>Informacji </a:t>
            </a:r>
            <a:endParaRPr lang="pl-PL" sz="3600" dirty="0">
              <a:solidFill>
                <a:srgbClr val="78B840"/>
              </a:solidFill>
              <a:latin typeface="Cambria" pitchFamily="18" charset="0"/>
            </a:endParaRPr>
          </a:p>
          <a:p>
            <a:r>
              <a:rPr lang="pl-PL" b="1" dirty="0">
                <a:solidFill>
                  <a:srgbClr val="78B840"/>
                </a:solidFill>
                <a:latin typeface="Cambria" pitchFamily="18" charset="0"/>
              </a:rPr>
              <a:t>FORUM ZWIĄZKÓW ZAWODOWYCH</a:t>
            </a:r>
            <a:endParaRPr lang="pl-PL" dirty="0">
              <a:solidFill>
                <a:srgbClr val="78B840"/>
              </a:solidFill>
              <a:latin typeface="Cambria" pitchFamily="18" charset="0"/>
            </a:endParaRPr>
          </a:p>
          <a:p>
            <a:pPr>
              <a:lnSpc>
                <a:spcPct val="150000"/>
              </a:lnSpc>
            </a:pPr>
            <a:r>
              <a:rPr lang="pl-PL" sz="28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WOJEWÓDZTWO WARMIŃSKO-MAZURSKIE</a:t>
            </a:r>
          </a:p>
          <a:p>
            <a:pPr>
              <a:lnSpc>
                <a:spcPct val="150000"/>
              </a:lnSpc>
            </a:pPr>
            <a:endParaRPr lang="pl-PL" sz="32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mbria" pitchFamily="18" charset="0"/>
            </a:endParaRPr>
          </a:p>
          <a:p>
            <a:endParaRPr lang="pl-PL" u="sng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endParaRPr lang="pl-PL" sz="2000" dirty="0"/>
          </a:p>
        </p:txBody>
      </p:sp>
      <p:sp>
        <p:nvSpPr>
          <p:cNvPr id="2" name="Schemat blokowy: proces alternatywny 1"/>
          <p:cNvSpPr/>
          <p:nvPr/>
        </p:nvSpPr>
        <p:spPr>
          <a:xfrm>
            <a:off x="228387" y="5058947"/>
            <a:ext cx="7704856" cy="360969"/>
          </a:xfrm>
          <a:prstGeom prst="flowChartAlternateProcess">
            <a:avLst/>
          </a:prstGeom>
          <a:solidFill>
            <a:srgbClr val="78B840"/>
          </a:solidFill>
          <a:ln>
            <a:solidFill>
              <a:srgbClr val="78B84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>
                <a:latin typeface="Cambria" pitchFamily="18" charset="0"/>
              </a:rPr>
              <a:t>TEL: 783 570 543                           E-MAIL: lci_warminsko-mazurskie@fzz.org.pl</a:t>
            </a:r>
            <a:endParaRPr lang="pl-PL" sz="1600" dirty="0">
              <a:latin typeface="Cambria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94475993"/>
              </p:ext>
            </p:extLst>
          </p:nvPr>
        </p:nvGraphicFramePr>
        <p:xfrm>
          <a:off x="1187624" y="3651755"/>
          <a:ext cx="6096000" cy="104779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" pitchFamily="18" charset="0"/>
                        </a:rPr>
                        <a:t>GODZINY OTWARCIA LCI </a:t>
                      </a:r>
                      <a:endParaRPr lang="pl-PL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38475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PN</a:t>
                      </a:r>
                      <a:endParaRPr lang="pl-PL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12.00 – 16.00</a:t>
                      </a:r>
                    </a:p>
                  </a:txBody>
                  <a:tcPr/>
                </a:tc>
              </a:tr>
              <a:tr h="338475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WT / ŚR / CZW / PT</a:t>
                      </a:r>
                      <a:endParaRPr lang="pl-PL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11.00 – 15.00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1712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539552" y="1512708"/>
            <a:ext cx="7182487" cy="427809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l-PL" sz="3600" b="1" dirty="0" smtClean="0">
                <a:solidFill>
                  <a:srgbClr val="78B840"/>
                </a:solidFill>
                <a:latin typeface="Cambria" pitchFamily="18" charset="0"/>
              </a:rPr>
              <a:t>Lokalne Centrum </a:t>
            </a:r>
            <a:r>
              <a:rPr lang="pl-PL" sz="3600" b="1" dirty="0">
                <a:solidFill>
                  <a:srgbClr val="78B840"/>
                </a:solidFill>
                <a:latin typeface="Cambria" pitchFamily="18" charset="0"/>
              </a:rPr>
              <a:t>Informacji </a:t>
            </a:r>
            <a:endParaRPr lang="pl-PL" sz="3600" dirty="0">
              <a:solidFill>
                <a:srgbClr val="78B840"/>
              </a:solidFill>
              <a:latin typeface="Cambria" pitchFamily="18" charset="0"/>
            </a:endParaRPr>
          </a:p>
          <a:p>
            <a:r>
              <a:rPr lang="pl-PL" b="1" dirty="0">
                <a:solidFill>
                  <a:srgbClr val="78B840"/>
                </a:solidFill>
                <a:latin typeface="Cambria" pitchFamily="18" charset="0"/>
              </a:rPr>
              <a:t>FORUM ZWIĄZKÓW ZAWODOWYCH</a:t>
            </a:r>
            <a:endParaRPr lang="pl-PL" dirty="0">
              <a:solidFill>
                <a:srgbClr val="78B840"/>
              </a:solidFill>
              <a:latin typeface="Cambria" pitchFamily="18" charset="0"/>
            </a:endParaRPr>
          </a:p>
          <a:p>
            <a:pPr>
              <a:lnSpc>
                <a:spcPct val="150000"/>
              </a:lnSpc>
            </a:pPr>
            <a:r>
              <a:rPr lang="pl-PL" sz="32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WOJEWÓDZTWO WIELKOPOLSKIE</a:t>
            </a:r>
          </a:p>
          <a:p>
            <a:pPr>
              <a:lnSpc>
                <a:spcPct val="150000"/>
              </a:lnSpc>
            </a:pPr>
            <a:endParaRPr lang="pl-PL" sz="3200" b="1" spc="-150" dirty="0" smtClean="0">
              <a:solidFill>
                <a:schemeClr val="tx1">
                  <a:lumMod val="50000"/>
                  <a:lumOff val="50000"/>
                </a:schemeClr>
              </a:solidFill>
              <a:latin typeface="Cambria" pitchFamily="18" charset="0"/>
            </a:endParaRPr>
          </a:p>
          <a:p>
            <a:pPr>
              <a:lnSpc>
                <a:spcPct val="150000"/>
              </a:lnSpc>
            </a:pPr>
            <a:endParaRPr lang="pl-PL" sz="32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mbria" pitchFamily="18" charset="0"/>
            </a:endParaRPr>
          </a:p>
          <a:p>
            <a:endParaRPr lang="pl-PL" u="sng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endParaRPr lang="pl-PL" sz="2000" dirty="0"/>
          </a:p>
        </p:txBody>
      </p:sp>
      <p:sp>
        <p:nvSpPr>
          <p:cNvPr id="2" name="Schemat blokowy: proces alternatywny 1"/>
          <p:cNvSpPr/>
          <p:nvPr/>
        </p:nvSpPr>
        <p:spPr>
          <a:xfrm>
            <a:off x="251520" y="5080073"/>
            <a:ext cx="7704856" cy="360969"/>
          </a:xfrm>
          <a:prstGeom prst="flowChartAlternateProcess">
            <a:avLst/>
          </a:prstGeom>
          <a:solidFill>
            <a:srgbClr val="78B840"/>
          </a:solidFill>
          <a:ln>
            <a:solidFill>
              <a:srgbClr val="78B84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>
                <a:latin typeface="Cambria" pitchFamily="18" charset="0"/>
              </a:rPr>
              <a:t>TEL: 783 570 544                             E-MAIL: lci_wielkopolskie@fzz.org.pl</a:t>
            </a:r>
            <a:endParaRPr lang="pl-PL" sz="1600" dirty="0">
              <a:latin typeface="Cambria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83114685"/>
              </p:ext>
            </p:extLst>
          </p:nvPr>
        </p:nvGraphicFramePr>
        <p:xfrm>
          <a:off x="1180479" y="3356992"/>
          <a:ext cx="6096000" cy="138626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" pitchFamily="18" charset="0"/>
                        </a:rPr>
                        <a:t>GODZINY OTWARCIA LCI </a:t>
                      </a:r>
                      <a:endParaRPr lang="pl-PL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38475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PN</a:t>
                      </a:r>
                      <a:endParaRPr lang="pl-PL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10.30 – 17.00</a:t>
                      </a:r>
                    </a:p>
                  </a:txBody>
                  <a:tcPr/>
                </a:tc>
              </a:tr>
              <a:tr h="338475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ŚR</a:t>
                      </a:r>
                      <a:endParaRPr lang="pl-PL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8.00 – 14.00</a:t>
                      </a:r>
                    </a:p>
                  </a:txBody>
                  <a:tcPr/>
                </a:tc>
              </a:tr>
              <a:tr h="338475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PT</a:t>
                      </a:r>
                      <a:endParaRPr lang="pl-PL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8.00 – 12.00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0053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539552" y="1558875"/>
            <a:ext cx="7182487" cy="418576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l-PL" sz="3600" b="1" dirty="0" smtClean="0">
                <a:solidFill>
                  <a:srgbClr val="78B840"/>
                </a:solidFill>
                <a:latin typeface="Cambria" pitchFamily="18" charset="0"/>
              </a:rPr>
              <a:t>Lokalne Centrum </a:t>
            </a:r>
            <a:r>
              <a:rPr lang="pl-PL" sz="3600" b="1" dirty="0">
                <a:solidFill>
                  <a:srgbClr val="78B840"/>
                </a:solidFill>
                <a:latin typeface="Cambria" pitchFamily="18" charset="0"/>
              </a:rPr>
              <a:t>Informacji </a:t>
            </a:r>
            <a:endParaRPr lang="pl-PL" sz="3600" dirty="0">
              <a:solidFill>
                <a:srgbClr val="78B840"/>
              </a:solidFill>
              <a:latin typeface="Cambria" pitchFamily="18" charset="0"/>
            </a:endParaRPr>
          </a:p>
          <a:p>
            <a:r>
              <a:rPr lang="pl-PL" b="1" dirty="0">
                <a:solidFill>
                  <a:srgbClr val="78B840"/>
                </a:solidFill>
                <a:latin typeface="Cambria" pitchFamily="18" charset="0"/>
              </a:rPr>
              <a:t>FORUM ZWIĄZKÓW ZAWODOWYCH</a:t>
            </a:r>
            <a:endParaRPr lang="pl-PL" dirty="0">
              <a:solidFill>
                <a:srgbClr val="78B840"/>
              </a:solidFill>
              <a:latin typeface="Cambria" pitchFamily="18" charset="0"/>
            </a:endParaRPr>
          </a:p>
          <a:p>
            <a:pPr>
              <a:lnSpc>
                <a:spcPct val="150000"/>
              </a:lnSpc>
            </a:pPr>
            <a:r>
              <a:rPr lang="pl-PL" sz="30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WOJEWÓDZTWO ZACHODNIOPOMORSKIE</a:t>
            </a:r>
          </a:p>
          <a:p>
            <a:pPr>
              <a:lnSpc>
                <a:spcPct val="150000"/>
              </a:lnSpc>
            </a:pPr>
            <a:endParaRPr lang="pl-PL" sz="3000" b="1" spc="-150" dirty="0" smtClean="0">
              <a:solidFill>
                <a:schemeClr val="tx1">
                  <a:lumMod val="50000"/>
                  <a:lumOff val="50000"/>
                </a:schemeClr>
              </a:solidFill>
              <a:latin typeface="Cambria" pitchFamily="18" charset="0"/>
            </a:endParaRPr>
          </a:p>
          <a:p>
            <a:pPr>
              <a:lnSpc>
                <a:spcPct val="150000"/>
              </a:lnSpc>
            </a:pPr>
            <a:endParaRPr lang="pl-PL" sz="32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mbria" pitchFamily="18" charset="0"/>
            </a:endParaRPr>
          </a:p>
          <a:p>
            <a:endParaRPr lang="pl-PL" u="sng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endParaRPr lang="pl-PL" sz="2000" dirty="0"/>
          </a:p>
        </p:txBody>
      </p:sp>
      <p:sp>
        <p:nvSpPr>
          <p:cNvPr id="2" name="Schemat blokowy: proces alternatywny 1"/>
          <p:cNvSpPr/>
          <p:nvPr/>
        </p:nvSpPr>
        <p:spPr>
          <a:xfrm>
            <a:off x="251520" y="5080073"/>
            <a:ext cx="7704856" cy="360969"/>
          </a:xfrm>
          <a:prstGeom prst="flowChartAlternateProcess">
            <a:avLst/>
          </a:prstGeom>
          <a:solidFill>
            <a:srgbClr val="78B840"/>
          </a:solidFill>
          <a:ln>
            <a:solidFill>
              <a:srgbClr val="78B84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>
                <a:latin typeface="Cambria" pitchFamily="18" charset="0"/>
              </a:rPr>
              <a:t>TEL: 783 570 545                          E-MAIL: lci_zachpom@fzz.org.pl</a:t>
            </a:r>
            <a:endParaRPr lang="pl-PL" sz="1600" dirty="0">
              <a:latin typeface="Cambria" pitchFamily="18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142976" y="3180728"/>
          <a:ext cx="6096000" cy="189934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" pitchFamily="18" charset="0"/>
                        </a:rPr>
                        <a:t>GODZINY OTWARCIA LCIⁱ</a:t>
                      </a:r>
                    </a:p>
                    <a:p>
                      <a:pPr algn="ctr"/>
                      <a:r>
                        <a:rPr lang="pl-PL" sz="12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" pitchFamily="18" charset="0"/>
                        </a:rPr>
                        <a:t>ⁱ wskazany wcześniejszy kontakt telefoniczny lub e-mailowy </a:t>
                      </a:r>
                      <a:endParaRPr lang="pl-PL" sz="12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38475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PN</a:t>
                      </a:r>
                      <a:endParaRPr lang="pl-PL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11.00 – 15.00</a:t>
                      </a:r>
                    </a:p>
                  </a:txBody>
                  <a:tcPr/>
                </a:tc>
              </a:tr>
              <a:tr h="338475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WT</a:t>
                      </a:r>
                      <a:endParaRPr lang="pl-PL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13.00 – 16.00</a:t>
                      </a:r>
                    </a:p>
                  </a:txBody>
                  <a:tcPr/>
                </a:tc>
              </a:tr>
              <a:tr h="338475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ŚR / PT</a:t>
                      </a:r>
                      <a:endParaRPr lang="pl-PL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8.00 – 12.00</a:t>
                      </a:r>
                    </a:p>
                  </a:txBody>
                  <a:tcPr/>
                </a:tc>
              </a:tr>
              <a:tr h="236135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CZW</a:t>
                      </a:r>
                      <a:endParaRPr lang="pl-PL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12.00 – 15.00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3480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539552" y="1512708"/>
            <a:ext cx="7182487" cy="427809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l-PL" sz="3600" b="1" dirty="0" smtClean="0">
                <a:solidFill>
                  <a:srgbClr val="78B840"/>
                </a:solidFill>
                <a:latin typeface="Cambria" pitchFamily="18" charset="0"/>
              </a:rPr>
              <a:t>Lokalne Centrum </a:t>
            </a:r>
            <a:r>
              <a:rPr lang="pl-PL" sz="3600" b="1" dirty="0">
                <a:solidFill>
                  <a:srgbClr val="78B840"/>
                </a:solidFill>
                <a:latin typeface="Cambria" pitchFamily="18" charset="0"/>
              </a:rPr>
              <a:t>Informacji </a:t>
            </a:r>
            <a:endParaRPr lang="pl-PL" sz="3600" dirty="0">
              <a:solidFill>
                <a:srgbClr val="78B840"/>
              </a:solidFill>
              <a:latin typeface="Cambria" pitchFamily="18" charset="0"/>
            </a:endParaRPr>
          </a:p>
          <a:p>
            <a:r>
              <a:rPr lang="pl-PL" b="1" dirty="0">
                <a:solidFill>
                  <a:srgbClr val="78B840"/>
                </a:solidFill>
                <a:latin typeface="Cambria" pitchFamily="18" charset="0"/>
              </a:rPr>
              <a:t>FORUM ZWIĄZKÓW ZAWODOWYCH</a:t>
            </a:r>
            <a:endParaRPr lang="pl-PL" dirty="0">
              <a:solidFill>
                <a:srgbClr val="78B840"/>
              </a:solidFill>
              <a:latin typeface="Cambria" pitchFamily="18" charset="0"/>
            </a:endParaRPr>
          </a:p>
          <a:p>
            <a:pPr>
              <a:lnSpc>
                <a:spcPct val="150000"/>
              </a:lnSpc>
            </a:pPr>
            <a:r>
              <a:rPr lang="pl-PL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WOJEWÓDZTWO DOLNOŚLĄSKIE</a:t>
            </a:r>
          </a:p>
          <a:p>
            <a:pPr>
              <a:lnSpc>
                <a:spcPct val="150000"/>
              </a:lnSpc>
            </a:pPr>
            <a:endParaRPr lang="pl-PL" sz="32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mbria" pitchFamily="18" charset="0"/>
            </a:endParaRPr>
          </a:p>
          <a:p>
            <a:pPr>
              <a:lnSpc>
                <a:spcPct val="150000"/>
              </a:lnSpc>
            </a:pPr>
            <a:endParaRPr lang="pl-PL" sz="32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mbria" pitchFamily="18" charset="0"/>
            </a:endParaRPr>
          </a:p>
          <a:p>
            <a:endParaRPr lang="pl-PL" u="sng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endParaRPr lang="pl-PL" sz="2000" dirty="0"/>
          </a:p>
        </p:txBody>
      </p:sp>
      <p:sp>
        <p:nvSpPr>
          <p:cNvPr id="2" name="Schemat blokowy: proces alternatywny 1"/>
          <p:cNvSpPr/>
          <p:nvPr/>
        </p:nvSpPr>
        <p:spPr>
          <a:xfrm>
            <a:off x="230334" y="5080073"/>
            <a:ext cx="7704856" cy="360969"/>
          </a:xfrm>
          <a:prstGeom prst="flowChartAlternateProcess">
            <a:avLst/>
          </a:prstGeom>
          <a:solidFill>
            <a:srgbClr val="78B840"/>
          </a:solidFill>
          <a:ln>
            <a:solidFill>
              <a:srgbClr val="78B84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>
                <a:latin typeface="Cambria" pitchFamily="18" charset="0"/>
              </a:rPr>
              <a:t>TEL: 783 570 530                           E-MAIL: lci_dolnyslask@fzz.org.pl</a:t>
            </a:r>
            <a:endParaRPr lang="pl-PL" sz="1600" dirty="0">
              <a:latin typeface="Cambria" pitchFamily="18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214414" y="3286124"/>
          <a:ext cx="6096000" cy="148279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048000"/>
                <a:gridCol w="3048000"/>
              </a:tblGrid>
              <a:tr h="370270">
                <a:tc gridSpan="2"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" pitchFamily="18" charset="0"/>
                        </a:rPr>
                        <a:t>GODZINY OTWARCIA LCI</a:t>
                      </a:r>
                      <a:endParaRPr lang="pl-PL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PN</a:t>
                      </a:r>
                      <a:endParaRPr lang="pl-PL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14.00-18.00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WT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10.00 – 16.00</a:t>
                      </a:r>
                      <a:endParaRPr lang="pl-PL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CZW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10.00 – 12.00/ 15.00-18.00</a:t>
                      </a:r>
                      <a:endParaRPr lang="pl-PL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1389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539552" y="1905123"/>
            <a:ext cx="7182487" cy="34932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l-PL" sz="3600" b="1" dirty="0" smtClean="0">
                <a:solidFill>
                  <a:srgbClr val="78B840"/>
                </a:solidFill>
                <a:latin typeface="Cambria" pitchFamily="18" charset="0"/>
              </a:rPr>
              <a:t>Lokalne Centrum </a:t>
            </a:r>
            <a:r>
              <a:rPr lang="pl-PL" sz="3600" b="1" dirty="0">
                <a:solidFill>
                  <a:srgbClr val="78B840"/>
                </a:solidFill>
                <a:latin typeface="Cambria" pitchFamily="18" charset="0"/>
              </a:rPr>
              <a:t>Informacji </a:t>
            </a:r>
            <a:endParaRPr lang="pl-PL" sz="3600" dirty="0">
              <a:solidFill>
                <a:srgbClr val="78B840"/>
              </a:solidFill>
              <a:latin typeface="Cambria" pitchFamily="18" charset="0"/>
            </a:endParaRPr>
          </a:p>
          <a:p>
            <a:r>
              <a:rPr lang="pl-PL" b="1" dirty="0">
                <a:solidFill>
                  <a:srgbClr val="78B840"/>
                </a:solidFill>
                <a:latin typeface="Cambria" pitchFamily="18" charset="0"/>
              </a:rPr>
              <a:t>FORUM ZWIĄZKÓW ZAWODOWYCH</a:t>
            </a:r>
            <a:endParaRPr lang="pl-PL" dirty="0">
              <a:solidFill>
                <a:srgbClr val="78B840"/>
              </a:solidFill>
              <a:latin typeface="Cambria" pitchFamily="18" charset="0"/>
            </a:endParaRPr>
          </a:p>
          <a:p>
            <a:pPr>
              <a:lnSpc>
                <a:spcPct val="150000"/>
              </a:lnSpc>
            </a:pPr>
            <a:r>
              <a:rPr lang="pl-PL" sz="30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WOJEWÓDZTWO KUJAWSKO-POMORSKIE</a:t>
            </a:r>
          </a:p>
          <a:p>
            <a:pPr>
              <a:lnSpc>
                <a:spcPct val="150000"/>
              </a:lnSpc>
            </a:pPr>
            <a:endParaRPr lang="pl-PL" sz="32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mbria" pitchFamily="18" charset="0"/>
            </a:endParaRPr>
          </a:p>
          <a:p>
            <a:endParaRPr lang="pl-PL" u="sng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endParaRPr lang="pl-PL" sz="2000" dirty="0"/>
          </a:p>
        </p:txBody>
      </p:sp>
      <p:sp>
        <p:nvSpPr>
          <p:cNvPr id="2" name="Schemat blokowy: proces alternatywny 1"/>
          <p:cNvSpPr/>
          <p:nvPr/>
        </p:nvSpPr>
        <p:spPr>
          <a:xfrm>
            <a:off x="251520" y="5060501"/>
            <a:ext cx="7704856" cy="360969"/>
          </a:xfrm>
          <a:prstGeom prst="flowChartAlternateProcess">
            <a:avLst/>
          </a:prstGeom>
          <a:solidFill>
            <a:srgbClr val="78B840"/>
          </a:solidFill>
          <a:ln>
            <a:solidFill>
              <a:srgbClr val="78B84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>
                <a:latin typeface="Cambria" pitchFamily="18" charset="0"/>
              </a:rPr>
              <a:t>TEL: 783 570 531                           E-MAIL: lci_kujpom@fzz.org.pl</a:t>
            </a:r>
            <a:endParaRPr lang="pl-PL" sz="1600" dirty="0">
              <a:latin typeface="Cambria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44982641"/>
              </p:ext>
            </p:extLst>
          </p:nvPr>
        </p:nvGraphicFramePr>
        <p:xfrm>
          <a:off x="1187624" y="3651755"/>
          <a:ext cx="6096000" cy="11125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" pitchFamily="18" charset="0"/>
                        </a:rPr>
                        <a:t>GODZINY OTWARCIA LCI</a:t>
                      </a:r>
                      <a:endParaRPr lang="pl-PL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PN-CZW</a:t>
                      </a:r>
                      <a:endParaRPr lang="pl-PL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9.00</a:t>
                      </a:r>
                      <a:r>
                        <a:rPr lang="pl-PL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 – 13.30</a:t>
                      </a:r>
                      <a:endParaRPr lang="pl-PL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NIECZYNNE</a:t>
                      </a:r>
                      <a:endParaRPr lang="pl-PL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5527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539552" y="1882040"/>
            <a:ext cx="7182487" cy="35394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l-PL" sz="3600" b="1" dirty="0" smtClean="0">
                <a:solidFill>
                  <a:srgbClr val="78B840"/>
                </a:solidFill>
                <a:latin typeface="Cambria" pitchFamily="18" charset="0"/>
              </a:rPr>
              <a:t>Lokalne Centrum </a:t>
            </a:r>
            <a:r>
              <a:rPr lang="pl-PL" sz="3600" b="1" dirty="0">
                <a:solidFill>
                  <a:srgbClr val="78B840"/>
                </a:solidFill>
                <a:latin typeface="Cambria" pitchFamily="18" charset="0"/>
              </a:rPr>
              <a:t>Informacji </a:t>
            </a:r>
            <a:endParaRPr lang="pl-PL" sz="3600" dirty="0">
              <a:solidFill>
                <a:srgbClr val="78B840"/>
              </a:solidFill>
              <a:latin typeface="Cambria" pitchFamily="18" charset="0"/>
            </a:endParaRPr>
          </a:p>
          <a:p>
            <a:r>
              <a:rPr lang="pl-PL" b="1" dirty="0">
                <a:solidFill>
                  <a:srgbClr val="78B840"/>
                </a:solidFill>
                <a:latin typeface="Cambria" pitchFamily="18" charset="0"/>
              </a:rPr>
              <a:t>FORUM ZWIĄZKÓW ZAWODOWYCH</a:t>
            </a:r>
            <a:endParaRPr lang="pl-PL" dirty="0">
              <a:solidFill>
                <a:srgbClr val="78B840"/>
              </a:solidFill>
              <a:latin typeface="Cambria" pitchFamily="18" charset="0"/>
            </a:endParaRPr>
          </a:p>
          <a:p>
            <a:pPr>
              <a:lnSpc>
                <a:spcPct val="150000"/>
              </a:lnSpc>
            </a:pPr>
            <a:r>
              <a:rPr lang="pl-PL" sz="32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WOJEWÓDZTWO LUBELSKIE</a:t>
            </a:r>
          </a:p>
          <a:p>
            <a:pPr>
              <a:lnSpc>
                <a:spcPct val="150000"/>
              </a:lnSpc>
            </a:pPr>
            <a:endParaRPr lang="pl-PL" sz="32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mbria" pitchFamily="18" charset="0"/>
            </a:endParaRPr>
          </a:p>
          <a:p>
            <a:endParaRPr lang="pl-PL" u="sng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endParaRPr lang="pl-PL" sz="2000" dirty="0"/>
          </a:p>
        </p:txBody>
      </p:sp>
      <p:sp>
        <p:nvSpPr>
          <p:cNvPr id="2" name="Schemat blokowy: proces alternatywny 1"/>
          <p:cNvSpPr/>
          <p:nvPr/>
        </p:nvSpPr>
        <p:spPr>
          <a:xfrm>
            <a:off x="251520" y="5080073"/>
            <a:ext cx="7704856" cy="360969"/>
          </a:xfrm>
          <a:prstGeom prst="flowChartAlternateProcess">
            <a:avLst/>
          </a:prstGeom>
          <a:solidFill>
            <a:srgbClr val="78B840"/>
          </a:solidFill>
          <a:ln>
            <a:solidFill>
              <a:srgbClr val="78B84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>
                <a:latin typeface="Cambria" pitchFamily="18" charset="0"/>
              </a:rPr>
              <a:t>TEL: 783 570 532                           E-MAIL: lci_lubelskie@fzz.org.pl</a:t>
            </a:r>
            <a:endParaRPr lang="pl-PL" sz="1600" dirty="0">
              <a:latin typeface="Cambria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21240372"/>
              </p:ext>
            </p:extLst>
          </p:nvPr>
        </p:nvGraphicFramePr>
        <p:xfrm>
          <a:off x="1187624" y="3651755"/>
          <a:ext cx="6096000" cy="11125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" pitchFamily="18" charset="0"/>
                        </a:rPr>
                        <a:t>GODZINY OTWARCIA LCI</a:t>
                      </a:r>
                      <a:endParaRPr lang="pl-PL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PN/ŚR/CZW/PT</a:t>
                      </a:r>
                      <a:endParaRPr lang="pl-PL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12.00</a:t>
                      </a:r>
                      <a:r>
                        <a:rPr lang="pl-PL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 – 15.30</a:t>
                      </a:r>
                      <a:endParaRPr lang="pl-PL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WT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12.00</a:t>
                      </a:r>
                      <a:r>
                        <a:rPr lang="pl-PL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 – 17.00</a:t>
                      </a:r>
                      <a:endParaRPr lang="pl-PL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4383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539552" y="1882040"/>
            <a:ext cx="7182487" cy="35394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l-PL" sz="3600" b="1" dirty="0" smtClean="0">
                <a:solidFill>
                  <a:srgbClr val="78B840"/>
                </a:solidFill>
                <a:latin typeface="Cambria" pitchFamily="18" charset="0"/>
              </a:rPr>
              <a:t>Lokalne Centrum </a:t>
            </a:r>
            <a:r>
              <a:rPr lang="pl-PL" sz="3600" b="1" dirty="0">
                <a:solidFill>
                  <a:srgbClr val="78B840"/>
                </a:solidFill>
                <a:latin typeface="Cambria" pitchFamily="18" charset="0"/>
              </a:rPr>
              <a:t>Informacji </a:t>
            </a:r>
            <a:endParaRPr lang="pl-PL" sz="3600" dirty="0">
              <a:solidFill>
                <a:srgbClr val="78B840"/>
              </a:solidFill>
              <a:latin typeface="Cambria" pitchFamily="18" charset="0"/>
            </a:endParaRPr>
          </a:p>
          <a:p>
            <a:r>
              <a:rPr lang="pl-PL" b="1" dirty="0">
                <a:solidFill>
                  <a:srgbClr val="78B840"/>
                </a:solidFill>
                <a:latin typeface="Cambria" pitchFamily="18" charset="0"/>
              </a:rPr>
              <a:t>FORUM ZWIĄZKÓW ZAWODOWYCH</a:t>
            </a:r>
            <a:endParaRPr lang="pl-PL" dirty="0">
              <a:solidFill>
                <a:srgbClr val="78B840"/>
              </a:solidFill>
              <a:latin typeface="Cambria" pitchFamily="18" charset="0"/>
            </a:endParaRPr>
          </a:p>
          <a:p>
            <a:pPr>
              <a:lnSpc>
                <a:spcPct val="150000"/>
              </a:lnSpc>
            </a:pPr>
            <a:r>
              <a:rPr lang="pl-PL" sz="32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WOJEWÓDZTWO LUBUSKIE</a:t>
            </a:r>
          </a:p>
          <a:p>
            <a:pPr>
              <a:lnSpc>
                <a:spcPct val="150000"/>
              </a:lnSpc>
            </a:pPr>
            <a:endParaRPr lang="pl-PL" sz="32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mbria" pitchFamily="18" charset="0"/>
            </a:endParaRPr>
          </a:p>
          <a:p>
            <a:endParaRPr lang="pl-PL" u="sng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endParaRPr lang="pl-PL" sz="2000" dirty="0"/>
          </a:p>
        </p:txBody>
      </p:sp>
      <p:sp>
        <p:nvSpPr>
          <p:cNvPr id="2" name="Schemat blokowy: proces alternatywny 1"/>
          <p:cNvSpPr/>
          <p:nvPr/>
        </p:nvSpPr>
        <p:spPr>
          <a:xfrm>
            <a:off x="251520" y="5039375"/>
            <a:ext cx="7704856" cy="360969"/>
          </a:xfrm>
          <a:prstGeom prst="flowChartAlternateProcess">
            <a:avLst/>
          </a:prstGeom>
          <a:solidFill>
            <a:srgbClr val="78B840"/>
          </a:solidFill>
          <a:ln>
            <a:solidFill>
              <a:srgbClr val="78B84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>
                <a:latin typeface="Cambria" pitchFamily="18" charset="0"/>
              </a:rPr>
              <a:t>TEL: 783 570 533                           E-MAIL: lci_lubuskie@fzz.org.pl</a:t>
            </a:r>
            <a:endParaRPr lang="pl-PL" sz="1600" dirty="0">
              <a:latin typeface="Cambria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5305694"/>
              </p:ext>
            </p:extLst>
          </p:nvPr>
        </p:nvGraphicFramePr>
        <p:xfrm>
          <a:off x="1187624" y="3651755"/>
          <a:ext cx="6096000" cy="11125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" pitchFamily="18" charset="0"/>
                        </a:rPr>
                        <a:t>GODZINY OTWARCIA LCI</a:t>
                      </a:r>
                      <a:endParaRPr lang="pl-PL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l-PL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l-PL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873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539552" y="1882040"/>
            <a:ext cx="7182487" cy="35394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l-PL" sz="3600" b="1" dirty="0" smtClean="0">
                <a:solidFill>
                  <a:srgbClr val="78B840"/>
                </a:solidFill>
                <a:latin typeface="Cambria" pitchFamily="18" charset="0"/>
              </a:rPr>
              <a:t>Lokalne Centrum </a:t>
            </a:r>
            <a:r>
              <a:rPr lang="pl-PL" sz="3600" b="1" dirty="0">
                <a:solidFill>
                  <a:srgbClr val="78B840"/>
                </a:solidFill>
                <a:latin typeface="Cambria" pitchFamily="18" charset="0"/>
              </a:rPr>
              <a:t>Informacji </a:t>
            </a:r>
            <a:endParaRPr lang="pl-PL" sz="3600" dirty="0">
              <a:solidFill>
                <a:srgbClr val="78B840"/>
              </a:solidFill>
              <a:latin typeface="Cambria" pitchFamily="18" charset="0"/>
            </a:endParaRPr>
          </a:p>
          <a:p>
            <a:r>
              <a:rPr lang="pl-PL" b="1" dirty="0">
                <a:solidFill>
                  <a:srgbClr val="78B840"/>
                </a:solidFill>
                <a:latin typeface="Cambria" pitchFamily="18" charset="0"/>
              </a:rPr>
              <a:t>FORUM ZWIĄZKÓW ZAWODOWYCH</a:t>
            </a:r>
            <a:endParaRPr lang="pl-PL" dirty="0">
              <a:solidFill>
                <a:srgbClr val="78B840"/>
              </a:solidFill>
              <a:latin typeface="Cambria" pitchFamily="18" charset="0"/>
            </a:endParaRPr>
          </a:p>
          <a:p>
            <a:pPr>
              <a:lnSpc>
                <a:spcPct val="150000"/>
              </a:lnSpc>
            </a:pPr>
            <a:r>
              <a:rPr lang="pl-PL" sz="32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WOJEWÓDZTWO   ŁÓDZKIE</a:t>
            </a:r>
          </a:p>
          <a:p>
            <a:pPr>
              <a:lnSpc>
                <a:spcPct val="150000"/>
              </a:lnSpc>
            </a:pPr>
            <a:endParaRPr lang="pl-PL" sz="32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mbria" pitchFamily="18" charset="0"/>
            </a:endParaRPr>
          </a:p>
          <a:p>
            <a:endParaRPr lang="pl-PL" u="sng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endParaRPr lang="pl-PL" sz="2000" dirty="0"/>
          </a:p>
        </p:txBody>
      </p:sp>
      <p:sp>
        <p:nvSpPr>
          <p:cNvPr id="2" name="Schemat blokowy: proces alternatywny 1"/>
          <p:cNvSpPr/>
          <p:nvPr/>
        </p:nvSpPr>
        <p:spPr>
          <a:xfrm>
            <a:off x="251520" y="5039375"/>
            <a:ext cx="7704856" cy="360969"/>
          </a:xfrm>
          <a:prstGeom prst="flowChartAlternateProcess">
            <a:avLst/>
          </a:prstGeom>
          <a:solidFill>
            <a:srgbClr val="78B840"/>
          </a:solidFill>
          <a:ln>
            <a:solidFill>
              <a:srgbClr val="78B84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>
                <a:latin typeface="Cambria" pitchFamily="18" charset="0"/>
              </a:rPr>
              <a:t>TEL: 783 570 534                           E-MAIL: lci_lodzkie@fzz.org.pl</a:t>
            </a:r>
            <a:endParaRPr lang="pl-PL" sz="1600" dirty="0">
              <a:latin typeface="Cambria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97530122"/>
              </p:ext>
            </p:extLst>
          </p:nvPr>
        </p:nvGraphicFramePr>
        <p:xfrm>
          <a:off x="1187624" y="4022595"/>
          <a:ext cx="6096000" cy="7416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" pitchFamily="18" charset="0"/>
                        </a:rPr>
                        <a:t>GODZINY OTWARCIA LCI</a:t>
                      </a:r>
                      <a:endParaRPr lang="pl-PL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PN-PT</a:t>
                      </a:r>
                      <a:endParaRPr lang="pl-PL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9.00 – 13.00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4772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539552" y="1512708"/>
            <a:ext cx="7182487" cy="427809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l-PL" sz="3600" b="1" dirty="0" smtClean="0">
                <a:solidFill>
                  <a:srgbClr val="78B840"/>
                </a:solidFill>
                <a:latin typeface="Cambria" pitchFamily="18" charset="0"/>
              </a:rPr>
              <a:t>Lokalne Centrum </a:t>
            </a:r>
            <a:r>
              <a:rPr lang="pl-PL" sz="3600" b="1" dirty="0">
                <a:solidFill>
                  <a:srgbClr val="78B840"/>
                </a:solidFill>
                <a:latin typeface="Cambria" pitchFamily="18" charset="0"/>
              </a:rPr>
              <a:t>Informacji </a:t>
            </a:r>
            <a:endParaRPr lang="pl-PL" sz="3600" dirty="0">
              <a:solidFill>
                <a:srgbClr val="78B840"/>
              </a:solidFill>
              <a:latin typeface="Cambria" pitchFamily="18" charset="0"/>
            </a:endParaRPr>
          </a:p>
          <a:p>
            <a:r>
              <a:rPr lang="pl-PL" b="1" dirty="0">
                <a:solidFill>
                  <a:srgbClr val="78B840"/>
                </a:solidFill>
                <a:latin typeface="Cambria" pitchFamily="18" charset="0"/>
              </a:rPr>
              <a:t>FORUM ZWIĄZKÓW ZAWODOWYCH</a:t>
            </a:r>
            <a:endParaRPr lang="pl-PL" dirty="0">
              <a:solidFill>
                <a:srgbClr val="78B840"/>
              </a:solidFill>
              <a:latin typeface="Cambria" pitchFamily="18" charset="0"/>
            </a:endParaRPr>
          </a:p>
          <a:p>
            <a:pPr>
              <a:lnSpc>
                <a:spcPct val="150000"/>
              </a:lnSpc>
            </a:pPr>
            <a:r>
              <a:rPr lang="pl-PL" sz="32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WOJEWÓDZTWO MAŁOPOLSKIE</a:t>
            </a:r>
          </a:p>
          <a:p>
            <a:pPr>
              <a:lnSpc>
                <a:spcPct val="150000"/>
              </a:lnSpc>
            </a:pPr>
            <a:endParaRPr lang="pl-PL" sz="3200" b="1" spc="-150" dirty="0" smtClean="0">
              <a:solidFill>
                <a:schemeClr val="tx1">
                  <a:lumMod val="50000"/>
                  <a:lumOff val="50000"/>
                </a:schemeClr>
              </a:solidFill>
              <a:latin typeface="Cambria" pitchFamily="18" charset="0"/>
            </a:endParaRPr>
          </a:p>
          <a:p>
            <a:pPr>
              <a:lnSpc>
                <a:spcPct val="150000"/>
              </a:lnSpc>
            </a:pPr>
            <a:endParaRPr lang="pl-PL" sz="32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mbria" pitchFamily="18" charset="0"/>
            </a:endParaRPr>
          </a:p>
          <a:p>
            <a:endParaRPr lang="pl-PL" u="sng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endParaRPr lang="pl-PL" sz="2000" dirty="0"/>
          </a:p>
        </p:txBody>
      </p:sp>
      <p:sp>
        <p:nvSpPr>
          <p:cNvPr id="2" name="Schemat blokowy: proces alternatywny 1"/>
          <p:cNvSpPr/>
          <p:nvPr/>
        </p:nvSpPr>
        <p:spPr>
          <a:xfrm>
            <a:off x="251520" y="5080073"/>
            <a:ext cx="7704856" cy="360969"/>
          </a:xfrm>
          <a:prstGeom prst="flowChartAlternateProcess">
            <a:avLst/>
          </a:prstGeom>
          <a:solidFill>
            <a:srgbClr val="78B840"/>
          </a:solidFill>
          <a:ln>
            <a:solidFill>
              <a:srgbClr val="78B84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>
                <a:latin typeface="Cambria" pitchFamily="18" charset="0"/>
              </a:rPr>
              <a:t>TEL: 783 570 535                           E-MAIL: lci_malopolskie@fzz.org.pl</a:t>
            </a:r>
            <a:endParaRPr lang="pl-PL" sz="1600" dirty="0">
              <a:latin typeface="Cambria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17486203"/>
              </p:ext>
            </p:extLst>
          </p:nvPr>
        </p:nvGraphicFramePr>
        <p:xfrm>
          <a:off x="1187624" y="3357561"/>
          <a:ext cx="6096000" cy="148279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048000"/>
                <a:gridCol w="3048000"/>
              </a:tblGrid>
              <a:tr h="370270">
                <a:tc gridSpan="2"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" pitchFamily="18" charset="0"/>
                        </a:rPr>
                        <a:t>GODZINY OTWARCIA LCI</a:t>
                      </a:r>
                      <a:endParaRPr lang="pl-PL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PN</a:t>
                      </a:r>
                      <a:endParaRPr lang="pl-PL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7.00-12.30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ŚR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14.00 – 16.00</a:t>
                      </a:r>
                      <a:endParaRPr lang="pl-PL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CZW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7.00 – 12.30</a:t>
                      </a:r>
                      <a:endParaRPr lang="pl-PL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6342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539552" y="1882040"/>
            <a:ext cx="7182487" cy="35394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l-PL" sz="3600" b="1" dirty="0" smtClean="0">
                <a:solidFill>
                  <a:srgbClr val="78B840"/>
                </a:solidFill>
                <a:latin typeface="Cambria" pitchFamily="18" charset="0"/>
              </a:rPr>
              <a:t>Lokalne Centrum </a:t>
            </a:r>
            <a:r>
              <a:rPr lang="pl-PL" sz="3600" b="1" dirty="0">
                <a:solidFill>
                  <a:srgbClr val="78B840"/>
                </a:solidFill>
                <a:latin typeface="Cambria" pitchFamily="18" charset="0"/>
              </a:rPr>
              <a:t>Informacji </a:t>
            </a:r>
            <a:endParaRPr lang="pl-PL" sz="3600" dirty="0">
              <a:solidFill>
                <a:srgbClr val="78B840"/>
              </a:solidFill>
              <a:latin typeface="Cambria" pitchFamily="18" charset="0"/>
            </a:endParaRPr>
          </a:p>
          <a:p>
            <a:r>
              <a:rPr lang="pl-PL" b="1" dirty="0">
                <a:solidFill>
                  <a:srgbClr val="78B840"/>
                </a:solidFill>
                <a:latin typeface="Cambria" pitchFamily="18" charset="0"/>
              </a:rPr>
              <a:t>FORUM ZWIĄZKÓW ZAWODOWYCH</a:t>
            </a:r>
            <a:endParaRPr lang="pl-PL" dirty="0">
              <a:solidFill>
                <a:srgbClr val="78B840"/>
              </a:solidFill>
              <a:latin typeface="Cambria" pitchFamily="18" charset="0"/>
            </a:endParaRPr>
          </a:p>
          <a:p>
            <a:pPr>
              <a:lnSpc>
                <a:spcPct val="150000"/>
              </a:lnSpc>
            </a:pPr>
            <a:r>
              <a:rPr lang="pl-PL" sz="32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WOJEWÓDZTWO MAZOWIECKIE</a:t>
            </a:r>
          </a:p>
          <a:p>
            <a:pPr>
              <a:lnSpc>
                <a:spcPct val="150000"/>
              </a:lnSpc>
            </a:pPr>
            <a:endParaRPr lang="pl-PL" sz="32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mbria" pitchFamily="18" charset="0"/>
            </a:endParaRPr>
          </a:p>
          <a:p>
            <a:endParaRPr lang="pl-PL" u="sng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endParaRPr lang="pl-PL" sz="2000" dirty="0"/>
          </a:p>
        </p:txBody>
      </p:sp>
      <p:sp>
        <p:nvSpPr>
          <p:cNvPr id="2" name="Schemat blokowy: proces alternatywny 1"/>
          <p:cNvSpPr/>
          <p:nvPr/>
        </p:nvSpPr>
        <p:spPr>
          <a:xfrm>
            <a:off x="251520" y="5086243"/>
            <a:ext cx="7704856" cy="360969"/>
          </a:xfrm>
          <a:prstGeom prst="flowChartAlternateProcess">
            <a:avLst/>
          </a:prstGeom>
          <a:solidFill>
            <a:srgbClr val="78B840"/>
          </a:solidFill>
          <a:ln>
            <a:solidFill>
              <a:srgbClr val="78B84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>
                <a:latin typeface="Cambria" pitchFamily="18" charset="0"/>
              </a:rPr>
              <a:t>TEL: 783 570 536                          E-MAIL: lci_mazowieckie@fzz.org.pl</a:t>
            </a:r>
            <a:endParaRPr lang="pl-PL" sz="1600" dirty="0">
              <a:latin typeface="Cambria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39834614"/>
              </p:ext>
            </p:extLst>
          </p:nvPr>
        </p:nvGraphicFramePr>
        <p:xfrm>
          <a:off x="1187624" y="3727797"/>
          <a:ext cx="6096000" cy="11125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" pitchFamily="18" charset="0"/>
                        </a:rPr>
                        <a:t>GODZINY OTWARCIA LCI</a:t>
                      </a:r>
                      <a:endParaRPr lang="pl-PL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WT/ŚR</a:t>
                      </a:r>
                      <a:endParaRPr lang="pl-PL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8.30 – 14.00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CZW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8.30 – 15.00</a:t>
                      </a:r>
                      <a:endParaRPr lang="pl-PL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9112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539552" y="1512708"/>
            <a:ext cx="7182487" cy="427809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l-PL" sz="3600" b="1" dirty="0" smtClean="0">
                <a:solidFill>
                  <a:srgbClr val="78B840"/>
                </a:solidFill>
                <a:latin typeface="Cambria" pitchFamily="18" charset="0"/>
              </a:rPr>
              <a:t>Lokalne Centrum </a:t>
            </a:r>
            <a:r>
              <a:rPr lang="pl-PL" sz="3600" b="1" dirty="0">
                <a:solidFill>
                  <a:srgbClr val="78B840"/>
                </a:solidFill>
                <a:latin typeface="Cambria" pitchFamily="18" charset="0"/>
              </a:rPr>
              <a:t>Informacji </a:t>
            </a:r>
            <a:endParaRPr lang="pl-PL" sz="3600" dirty="0">
              <a:solidFill>
                <a:srgbClr val="78B840"/>
              </a:solidFill>
              <a:latin typeface="Cambria" pitchFamily="18" charset="0"/>
            </a:endParaRPr>
          </a:p>
          <a:p>
            <a:r>
              <a:rPr lang="pl-PL" b="1" dirty="0">
                <a:solidFill>
                  <a:srgbClr val="78B840"/>
                </a:solidFill>
                <a:latin typeface="Cambria" pitchFamily="18" charset="0"/>
              </a:rPr>
              <a:t>FORUM ZWIĄZKÓW ZAWODOWYCH</a:t>
            </a:r>
            <a:endParaRPr lang="pl-PL" dirty="0">
              <a:solidFill>
                <a:srgbClr val="78B840"/>
              </a:solidFill>
              <a:latin typeface="Cambria" pitchFamily="18" charset="0"/>
            </a:endParaRPr>
          </a:p>
          <a:p>
            <a:pPr>
              <a:lnSpc>
                <a:spcPct val="150000"/>
              </a:lnSpc>
            </a:pPr>
            <a:r>
              <a:rPr lang="pl-PL" sz="32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WOJEWÓDZTWO OPOLSKIE</a:t>
            </a:r>
          </a:p>
          <a:p>
            <a:pPr>
              <a:lnSpc>
                <a:spcPct val="150000"/>
              </a:lnSpc>
            </a:pPr>
            <a:endParaRPr lang="pl-PL" sz="3200" b="1" spc="-150" dirty="0" smtClean="0">
              <a:solidFill>
                <a:schemeClr val="tx1">
                  <a:lumMod val="50000"/>
                  <a:lumOff val="50000"/>
                </a:schemeClr>
              </a:solidFill>
              <a:latin typeface="Cambria" pitchFamily="18" charset="0"/>
            </a:endParaRPr>
          </a:p>
          <a:p>
            <a:pPr>
              <a:lnSpc>
                <a:spcPct val="150000"/>
              </a:lnSpc>
            </a:pPr>
            <a:endParaRPr lang="pl-PL" sz="32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mbria" pitchFamily="18" charset="0"/>
            </a:endParaRPr>
          </a:p>
          <a:p>
            <a:endParaRPr lang="pl-PL" u="sng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endParaRPr lang="pl-PL" sz="2000" dirty="0"/>
          </a:p>
        </p:txBody>
      </p:sp>
      <p:sp>
        <p:nvSpPr>
          <p:cNvPr id="2" name="Schemat blokowy: proces alternatywny 1"/>
          <p:cNvSpPr/>
          <p:nvPr/>
        </p:nvSpPr>
        <p:spPr>
          <a:xfrm>
            <a:off x="251520" y="5080073"/>
            <a:ext cx="7704856" cy="360969"/>
          </a:xfrm>
          <a:prstGeom prst="flowChartAlternateProcess">
            <a:avLst/>
          </a:prstGeom>
          <a:solidFill>
            <a:srgbClr val="78B840"/>
          </a:solidFill>
          <a:ln>
            <a:solidFill>
              <a:srgbClr val="78B84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>
                <a:latin typeface="Cambria" pitchFamily="18" charset="0"/>
              </a:rPr>
              <a:t>TEL: 783 570 537    LUB   669 840 640   E-MAIL: lci_opolskie@fzz.org.pl</a:t>
            </a:r>
            <a:endParaRPr lang="pl-PL" sz="1600" dirty="0">
              <a:latin typeface="Cambria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55977435"/>
              </p:ext>
            </p:extLst>
          </p:nvPr>
        </p:nvGraphicFramePr>
        <p:xfrm>
          <a:off x="1187624" y="3356992"/>
          <a:ext cx="6096000" cy="14782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" pitchFamily="18" charset="0"/>
                        </a:rPr>
                        <a:t>GODZINY OTWARCIA LCI W OPOLU</a:t>
                      </a:r>
                      <a:endParaRPr lang="pl-PL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38475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WT</a:t>
                      </a:r>
                      <a:endParaRPr lang="pl-PL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10.00 – 16.00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CZW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8.00 – 14.00</a:t>
                      </a:r>
                      <a:endParaRPr lang="pl-PL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W POZOSTAŁE DNI</a:t>
                      </a:r>
                      <a:r>
                        <a:rPr lang="pl-PL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</a:rPr>
                        <a:t> BIURO OTWARTE PO UPRZEDNM KONTAKCIE TELEFONICZNYM</a:t>
                      </a:r>
                      <a:endParaRPr lang="pl-PL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7670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Niestandardowy 1">
      <a:dk1>
        <a:sysClr val="windowText" lastClr="000000"/>
      </a:dk1>
      <a:lt1>
        <a:sysClr val="window" lastClr="FFFFFF"/>
      </a:lt1>
      <a:dk2>
        <a:srgbClr val="92D050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610</TotalTime>
  <Words>554</Words>
  <Application>Microsoft Office PowerPoint</Application>
  <PresentationFormat>Pokaz na ekranie (4:3)</PresentationFormat>
  <Paragraphs>211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18</vt:i4>
      </vt:variant>
    </vt:vector>
  </HeadingPairs>
  <TitlesOfParts>
    <vt:vector size="20" baseType="lpstr">
      <vt:lpstr>Bogaty</vt:lpstr>
      <vt:lpstr>Projekt niestandardowy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NW</dc:creator>
  <cp:lastModifiedBy>zw</cp:lastModifiedBy>
  <cp:revision>45</cp:revision>
  <cp:lastPrinted>2011-10-18T09:53:36Z</cp:lastPrinted>
  <dcterms:created xsi:type="dcterms:W3CDTF">2011-10-10T15:23:30Z</dcterms:created>
  <dcterms:modified xsi:type="dcterms:W3CDTF">2011-10-21T07:23:33Z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TC060889271045</vt:lpwstr>
  </property>
</Properties>
</file>